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EB Garamond"/>
      <p:regular r:id="rId17"/>
      <p:bold r:id="rId18"/>
      <p:italic r:id="rId19"/>
      <p:boldItalic r:id="rId20"/>
    </p:embeddedFont>
    <p:embeddedFont>
      <p:font typeface="EB Garamond Regular"/>
      <p:bold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-boldItalic.fntdata"/><Relationship Id="rId11" Type="http://schemas.openxmlformats.org/officeDocument/2006/relationships/slide" Target="slides/slide6.xml"/><Relationship Id="rId22" Type="http://schemas.openxmlformats.org/officeDocument/2006/relationships/font" Target="fonts/EBGaramondRegular-boldItalic.fntdata"/><Relationship Id="rId10" Type="http://schemas.openxmlformats.org/officeDocument/2006/relationships/slide" Target="slides/slide5.xml"/><Relationship Id="rId21" Type="http://schemas.openxmlformats.org/officeDocument/2006/relationships/font" Target="fonts/EBGaramondRegular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BGaramond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EBGaramond-italic.fntdata"/><Relationship Id="rId6" Type="http://schemas.openxmlformats.org/officeDocument/2006/relationships/slide" Target="slides/slide1.xml"/><Relationship Id="rId18" Type="http://schemas.openxmlformats.org/officeDocument/2006/relationships/font" Target="fonts/EBGaramon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e8b2e1b73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e8b2e1b73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e8b2e1b7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e8b2e1b7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e8b2e1b7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e8b2e1b7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e8c01cca3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e8c01cca3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e8b2e1b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e8b2e1b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e8b2e1b7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e8b2e1b7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e8b2e1b7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e8b2e1b7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e8b2e1b7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e8b2e1b7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e8b2e1b7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e8b2e1b7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 of the generators would produce 25% of the energy with returns starting in 2 years.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e8b2e1b7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e8b2e1b7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815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51C75"/>
                </a:solidFill>
                <a:latin typeface="EB Garamond Regular"/>
                <a:ea typeface="EB Garamond Regular"/>
                <a:cs typeface="EB Garamond Regular"/>
                <a:sym typeface="EB Garamond Regular"/>
              </a:rPr>
              <a:t>Electric </a:t>
            </a:r>
            <a:r>
              <a:rPr lang="en">
                <a:solidFill>
                  <a:srgbClr val="351C75"/>
                </a:solidFill>
                <a:latin typeface="EB Garamond Regular"/>
                <a:ea typeface="EB Garamond Regular"/>
                <a:cs typeface="EB Garamond Regular"/>
                <a:sym typeface="EB Garamond Regular"/>
              </a:rPr>
              <a:t>Storm </a:t>
            </a:r>
            <a:r>
              <a:rPr lang="en">
                <a:solidFill>
                  <a:srgbClr val="351C75"/>
                </a:solidFill>
              </a:rPr>
              <a:t> </a:t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HackYSU2020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939625"/>
            <a:ext cx="4974600" cy="19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t</a:t>
            </a:r>
            <a:r>
              <a:rPr lang="en" sz="2400">
                <a:solidFill>
                  <a:schemeClr val="lt1"/>
                </a:solidFill>
              </a:rPr>
              <a:t>urbines that can be bought 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Storm </a:t>
            </a:r>
            <a:r>
              <a:rPr lang="en" sz="2400">
                <a:solidFill>
                  <a:schemeClr val="lt1"/>
                </a:solidFill>
              </a:rPr>
              <a:t>drain</a:t>
            </a:r>
            <a:r>
              <a:rPr lang="en" sz="2400">
                <a:solidFill>
                  <a:schemeClr val="lt1"/>
                </a:solidFill>
              </a:rPr>
              <a:t> system that are pre </a:t>
            </a:r>
            <a:r>
              <a:rPr lang="en" sz="2400">
                <a:solidFill>
                  <a:schemeClr val="lt1"/>
                </a:solidFill>
              </a:rPr>
              <a:t>existing</a:t>
            </a:r>
            <a:r>
              <a:rPr lang="en" sz="2400">
                <a:solidFill>
                  <a:schemeClr val="lt1"/>
                </a:solidFill>
              </a:rPr>
              <a:t> 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runoff </a:t>
            </a:r>
            <a:r>
              <a:rPr lang="en" sz="2400">
                <a:solidFill>
                  <a:schemeClr val="lt1"/>
                </a:solidFill>
              </a:rPr>
              <a:t>water that forms </a:t>
            </a:r>
            <a:r>
              <a:rPr lang="en" sz="2400">
                <a:solidFill>
                  <a:schemeClr val="lt1"/>
                </a:solidFill>
              </a:rPr>
              <a:t>naturally</a:t>
            </a:r>
            <a:r>
              <a:rPr lang="en" sz="2400">
                <a:solidFill>
                  <a:schemeClr val="lt1"/>
                </a:solidFill>
              </a:rPr>
              <a:t> 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363" y="0"/>
            <a:ext cx="3857628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Existing Elements</a:t>
            </a:r>
            <a:endParaRPr b="1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5350" y="0"/>
            <a:ext cx="6858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Benefits</a:t>
            </a:r>
            <a:endParaRPr sz="30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764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>
                <a:solidFill>
                  <a:schemeClr val="lt2"/>
                </a:solidFill>
              </a:rPr>
              <a:t>A low cost high </a:t>
            </a:r>
            <a:r>
              <a:rPr lang="en" sz="2400">
                <a:solidFill>
                  <a:schemeClr val="lt2"/>
                </a:solidFill>
              </a:rPr>
              <a:t>efficiency system</a:t>
            </a:r>
            <a:endParaRPr sz="2400">
              <a:solidFill>
                <a:schemeClr val="l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>
                <a:solidFill>
                  <a:schemeClr val="lt2"/>
                </a:solidFill>
              </a:rPr>
              <a:t>Low maintenance </a:t>
            </a:r>
            <a:endParaRPr sz="2400">
              <a:solidFill>
                <a:schemeClr val="l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>
                <a:solidFill>
                  <a:schemeClr val="lt2"/>
                </a:solidFill>
              </a:rPr>
              <a:t>eco friendly </a:t>
            </a:r>
            <a:endParaRPr sz="2400">
              <a:solidFill>
                <a:schemeClr val="l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>
                <a:solidFill>
                  <a:schemeClr val="lt2"/>
                </a:solidFill>
              </a:rPr>
              <a:t>High return on interest</a:t>
            </a:r>
            <a:r>
              <a:rPr lang="en" sz="2400">
                <a:solidFill>
                  <a:schemeClr val="lt2"/>
                </a:solidFill>
              </a:rPr>
              <a:t> </a:t>
            </a:r>
            <a:endParaRPr sz="24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B Garamond Regular"/>
                <a:ea typeface="EB Garamond Regular"/>
                <a:cs typeface="EB Garamond Regular"/>
                <a:sym typeface="EB Garamond Regular"/>
              </a:rPr>
              <a:t>TEAM</a:t>
            </a:r>
            <a:endParaRPr>
              <a:solidFill>
                <a:srgbClr val="FFFFFF"/>
              </a:solidFill>
              <a:latin typeface="EB Garamond Regular"/>
              <a:ea typeface="EB Garamond Regular"/>
              <a:cs typeface="EB Garamond Regular"/>
              <a:sym typeface="EB Garamond Regular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5744300" y="1017725"/>
            <a:ext cx="293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Members 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Marquis rosa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Seth bucan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Jahein wiley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Elizabeth Daley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Sarah Hunt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70742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54850" y="348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EB Garamond Regular"/>
                <a:ea typeface="EB Garamond Regular"/>
                <a:cs typeface="EB Garamond Regular"/>
                <a:sym typeface="EB Garamond Regular"/>
              </a:rPr>
              <a:t>Pitch</a:t>
            </a:r>
            <a:endParaRPr>
              <a:solidFill>
                <a:schemeClr val="lt1"/>
              </a:solidFill>
              <a:latin typeface="EB Garamond Regular"/>
              <a:ea typeface="EB Garamond Regular"/>
              <a:cs typeface="EB Garamond Regular"/>
              <a:sym typeface="EB Garamond Regular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54850" y="1261650"/>
            <a:ext cx="8520600" cy="21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351C75"/>
                </a:solidFill>
              </a:rPr>
              <a:t>We are here to pitch a way to produce energy and save the county money using the storm drain system, and run off water. A supplemental system that would reduce the energy required produced by the coal, and nuclear plants on the grid.</a:t>
            </a:r>
            <a:r>
              <a:rPr lang="en" sz="2400">
                <a:solidFill>
                  <a:schemeClr val="dk1"/>
                </a:solidFill>
              </a:rPr>
              <a:t> 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Ecosystem</a:t>
            </a:r>
            <a:endParaRPr b="1" sz="3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20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3"/>
                </a:solidFill>
              </a:rPr>
              <a:t>Ohio is </a:t>
            </a:r>
            <a:r>
              <a:rPr lang="en">
                <a:solidFill>
                  <a:schemeClr val="accent3"/>
                </a:solidFill>
              </a:rPr>
              <a:t>abundant</a:t>
            </a:r>
            <a:r>
              <a:rPr lang="en">
                <a:solidFill>
                  <a:schemeClr val="accent3"/>
                </a:solidFill>
              </a:rPr>
              <a:t> in water and </a:t>
            </a:r>
            <a:r>
              <a:rPr lang="en">
                <a:solidFill>
                  <a:schemeClr val="accent3"/>
                </a:solidFill>
              </a:rPr>
              <a:t>elevation</a:t>
            </a:r>
            <a:r>
              <a:rPr lang="en">
                <a:solidFill>
                  <a:schemeClr val="accent3"/>
                </a:solidFill>
              </a:rPr>
              <a:t> changes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descr="Image result for ohio geolgical water"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3250" y="3"/>
            <a:ext cx="3590750" cy="279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2792800"/>
            <a:ext cx="2950876" cy="236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0" y="1152463"/>
            <a:ext cx="2857500" cy="393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2895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Implementation</a:t>
            </a:r>
            <a:endParaRPr b="1" sz="30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D9D9D9"/>
                </a:solidFill>
              </a:rPr>
              <a:t>Installing volts in to the storm drains </a:t>
            </a:r>
            <a:r>
              <a:rPr lang="en" sz="2400">
                <a:solidFill>
                  <a:srgbClr val="D9D9D9"/>
                </a:solidFill>
              </a:rPr>
              <a:t>allowing</a:t>
            </a:r>
            <a:r>
              <a:rPr lang="en" sz="2400">
                <a:solidFill>
                  <a:srgbClr val="D9D9D9"/>
                </a:solidFill>
              </a:rPr>
              <a:t> for the </a:t>
            </a:r>
            <a:r>
              <a:rPr lang="en" sz="2400">
                <a:solidFill>
                  <a:srgbClr val="D9D9D9"/>
                </a:solidFill>
              </a:rPr>
              <a:t>installation</a:t>
            </a:r>
            <a:r>
              <a:rPr lang="en" sz="2400">
                <a:solidFill>
                  <a:srgbClr val="D9D9D9"/>
                </a:solidFill>
              </a:rPr>
              <a:t> of turbines, and controles so the water collected moves </a:t>
            </a:r>
            <a:r>
              <a:rPr lang="en" sz="2400">
                <a:solidFill>
                  <a:srgbClr val="D9D9D9"/>
                </a:solidFill>
              </a:rPr>
              <a:t>through</a:t>
            </a:r>
            <a:r>
              <a:rPr lang="en" sz="2400">
                <a:solidFill>
                  <a:srgbClr val="D9D9D9"/>
                </a:solidFill>
              </a:rPr>
              <a:t> the turbines creating </a:t>
            </a:r>
            <a:r>
              <a:rPr lang="en" sz="2400">
                <a:solidFill>
                  <a:srgbClr val="D9D9D9"/>
                </a:solidFill>
              </a:rPr>
              <a:t>electricity</a:t>
            </a:r>
            <a:r>
              <a:rPr lang="en" sz="2400">
                <a:solidFill>
                  <a:srgbClr val="D9D9D9"/>
                </a:solidFill>
              </a:rPr>
              <a:t> </a:t>
            </a:r>
            <a:endParaRPr sz="24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0" y="0"/>
            <a:ext cx="60960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Eco friendly</a:t>
            </a:r>
            <a:endParaRPr sz="3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098750"/>
            <a:ext cx="273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utalieds </a:t>
            </a:r>
            <a:r>
              <a:rPr lang="en" sz="2400">
                <a:solidFill>
                  <a:srgbClr val="F3F3F3"/>
                </a:solidFill>
              </a:rPr>
              <a:t>unused</a:t>
            </a:r>
            <a:r>
              <a:rPr lang="en" sz="2400">
                <a:solidFill>
                  <a:srgbClr val="F3F3F3"/>
                </a:solidFill>
              </a:rPr>
              <a:t> water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Low </a:t>
            </a:r>
            <a:r>
              <a:rPr lang="en" sz="2400">
                <a:solidFill>
                  <a:srgbClr val="F3F3F3"/>
                </a:solidFill>
              </a:rPr>
              <a:t>admissions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Small carbon footprint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Does not harm wildlife</a:t>
            </a:r>
            <a:endParaRPr sz="2400">
              <a:solidFill>
                <a:srgbClr val="F3F3F3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177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EB Garamond"/>
                <a:ea typeface="EB Garamond"/>
                <a:cs typeface="EB Garamond"/>
                <a:sym typeface="EB Garamond"/>
              </a:rPr>
              <a:t>Cost</a:t>
            </a:r>
            <a:endParaRPr b="1" sz="30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749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FFFF"/>
                </a:solidFill>
              </a:rPr>
              <a:t>The adv home uses 867 </a:t>
            </a:r>
            <a:r>
              <a:rPr lang="en" sz="2200">
                <a:solidFill>
                  <a:srgbClr val="00FFFF"/>
                </a:solidFill>
              </a:rPr>
              <a:t>kilowatt</a:t>
            </a:r>
            <a:r>
              <a:rPr lang="en" sz="2200">
                <a:solidFill>
                  <a:srgbClr val="00FFFF"/>
                </a:solidFill>
              </a:rPr>
              <a:t> hrs per month, and 10404 </a:t>
            </a:r>
            <a:r>
              <a:rPr lang="en" sz="2200">
                <a:solidFill>
                  <a:srgbClr val="00FFFF"/>
                </a:solidFill>
              </a:rPr>
              <a:t>kilowatt hrs </a:t>
            </a:r>
            <a:r>
              <a:rPr lang="en" sz="2200">
                <a:solidFill>
                  <a:srgbClr val="00FFFF"/>
                </a:solidFill>
              </a:rPr>
              <a:t>per year</a:t>
            </a:r>
            <a:endParaRPr sz="220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FFFF"/>
                </a:solidFill>
              </a:rPr>
              <a:t>For the 98,052 houses in mahoning county use 1,020,133,008 </a:t>
            </a:r>
            <a:r>
              <a:rPr lang="en" sz="2200">
                <a:solidFill>
                  <a:srgbClr val="00FFFF"/>
                </a:solidFill>
              </a:rPr>
              <a:t>kilowatt hrs</a:t>
            </a:r>
            <a:r>
              <a:rPr lang="en" sz="2200">
                <a:solidFill>
                  <a:srgbClr val="00FFFF"/>
                </a:solidFill>
              </a:rPr>
              <a:t> per year</a:t>
            </a:r>
            <a:endParaRPr sz="220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FFFF"/>
                </a:solidFill>
              </a:rPr>
              <a:t>The </a:t>
            </a:r>
            <a:r>
              <a:rPr lang="en" sz="2200">
                <a:solidFill>
                  <a:srgbClr val="00FFFF"/>
                </a:solidFill>
              </a:rPr>
              <a:t>current</a:t>
            </a:r>
            <a:r>
              <a:rPr lang="en" sz="2200">
                <a:solidFill>
                  <a:srgbClr val="00FFFF"/>
                </a:solidFill>
              </a:rPr>
              <a:t> system cost per year $122,415,960.96.</a:t>
            </a:r>
            <a:endParaRPr sz="220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FFFF"/>
                </a:solidFill>
              </a:rPr>
              <a:t>To produce the same amount of energy as the Mahoning county puts out </a:t>
            </a:r>
            <a:r>
              <a:rPr lang="en" sz="2200">
                <a:solidFill>
                  <a:srgbClr val="00FFFF"/>
                </a:solidFill>
              </a:rPr>
              <a:t>annually you would need 4657 generators running continuously for a year. With a initial investment </a:t>
            </a:r>
            <a:endParaRPr sz="220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00FFFF"/>
                </a:solidFill>
              </a:rPr>
              <a:t>Even though at a initial cost of 849,995,040</a:t>
            </a:r>
            <a:r>
              <a:rPr lang="en" sz="2200">
                <a:solidFill>
                  <a:srgbClr val="000000"/>
                </a:solidFill>
              </a:rPr>
              <a:t> </a:t>
            </a:r>
            <a:endParaRPr sz="2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EB Garamond"/>
                <a:ea typeface="EB Garamond"/>
                <a:cs typeface="EB Garamond"/>
                <a:sym typeface="EB Garamond"/>
              </a:rPr>
              <a:t>Returns of </a:t>
            </a:r>
            <a:r>
              <a:rPr b="1" lang="en">
                <a:latin typeface="EB Garamond"/>
                <a:ea typeface="EB Garamond"/>
                <a:cs typeface="EB Garamond"/>
                <a:sym typeface="EB Garamond"/>
              </a:rPr>
              <a:t>Interest</a:t>
            </a:r>
            <a:r>
              <a:rPr lang="en"/>
              <a:t> 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20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0000FF"/>
                </a:solidFill>
              </a:rPr>
              <a:t>The </a:t>
            </a:r>
            <a:r>
              <a:rPr lang="en" sz="2400">
                <a:solidFill>
                  <a:srgbClr val="0000FF"/>
                </a:solidFill>
              </a:rPr>
              <a:t>turbines</a:t>
            </a:r>
            <a:r>
              <a:rPr lang="en" sz="2400">
                <a:solidFill>
                  <a:srgbClr val="0000FF"/>
                </a:solidFill>
              </a:rPr>
              <a:t> last 25 years over that </a:t>
            </a:r>
            <a:r>
              <a:rPr lang="en" sz="2400">
                <a:solidFill>
                  <a:srgbClr val="0000FF"/>
                </a:solidFill>
              </a:rPr>
              <a:t>period the county would save $2,210403,384.</a:t>
            </a:r>
            <a:endParaRPr sz="24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799050" y="512350"/>
            <a:ext cx="20715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EB Garamond"/>
                <a:ea typeface="EB Garamond"/>
                <a:cs typeface="EB Garamond"/>
                <a:sym typeface="EB Garamond"/>
              </a:rPr>
              <a:t>Programing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